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or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ora-bold.fntdata"/><Relationship Id="rId16" Type="http://schemas.openxmlformats.org/officeDocument/2006/relationships/font" Target="fonts/Lora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or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or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d59886d9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d59886d9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d59886d9d_2_3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5d59886d9d_2_3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7" name="Google Shape;97;g35d59886d9d_2_3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59886d9d_2_4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5d59886d9d_2_4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6" name="Google Shape;106;g35d59886d9d_2_4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d59886d9d_2_5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5d59886d9d_2_5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3" name="Google Shape;123;g35d59886d9d_2_5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d59886d9d_2_7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5d59886d9d_2_7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2" name="Google Shape;142;g35d59886d9d_2_7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d59886d9d_2_8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5d59886d9d_2_8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5" name="Google Shape;155;g35d59886d9d_2_8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d59886d9d_2_10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5d59886d9d_2_10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4" name="Google Shape;174;g35d59886d9d_2_10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d59886d9d_2_12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5d59886d9d_2_12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7" name="Google Shape;197;g35d59886d9d_2_12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d59886d9d_2_14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5d59886d9d_2_14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6" name="Google Shape;216;g35d59886d9d_2_14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5" y="443599"/>
            <a:ext cx="5361975" cy="1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925" y="443600"/>
            <a:ext cx="1752600" cy="15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486725" y="2463250"/>
            <a:ext cx="76398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   </a:t>
            </a:r>
            <a:r>
              <a:rPr lang="en" sz="2200">
                <a:solidFill>
                  <a:schemeClr val="dk1"/>
                </a:solidFill>
              </a:rPr>
              <a:t>Personality Prediction using MBTI Dataset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1" name="Google Shape;91;p23"/>
          <p:cNvSpPr txBox="1"/>
          <p:nvPr/>
        </p:nvSpPr>
        <p:spPr>
          <a:xfrm>
            <a:off x="-660400" y="-247800"/>
            <a:ext cx="90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3"/>
          <p:cNvSpPr txBox="1"/>
          <p:nvPr/>
        </p:nvSpPr>
        <p:spPr>
          <a:xfrm>
            <a:off x="1181825" y="3207150"/>
            <a:ext cx="69447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Name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 Patel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Ashish Srivastava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Divyanshu Chaudhary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</a:t>
            </a:r>
            <a:endParaRPr/>
          </a:p>
        </p:txBody>
      </p:sp>
      <p:sp>
        <p:nvSpPr>
          <p:cNvPr id="93" name="Google Shape;93;p23"/>
          <p:cNvSpPr/>
          <p:nvPr/>
        </p:nvSpPr>
        <p:spPr>
          <a:xfrm>
            <a:off x="8050025" y="4879050"/>
            <a:ext cx="1024800" cy="180900"/>
          </a:xfrm>
          <a:prstGeom prst="rect">
            <a:avLst/>
          </a:prstGeom>
          <a:solidFill>
            <a:srgbClr val="FEF5E7"/>
          </a:solidFill>
          <a:ln cap="flat" cmpd="sng" w="9525">
            <a:solidFill>
              <a:srgbClr val="FEF5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523577" y="1456655"/>
            <a:ext cx="4667846" cy="880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Personality Prediction Using the MBTI Dataset</a:t>
            </a:r>
            <a:endParaRPr b="0" i="0" sz="2800" u="none" cap="none" strike="noStrike"/>
          </a:p>
        </p:txBody>
      </p:sp>
      <p:sp>
        <p:nvSpPr>
          <p:cNvPr id="101" name="Google Shape;101;p24"/>
          <p:cNvSpPr/>
          <p:nvPr/>
        </p:nvSpPr>
        <p:spPr>
          <a:xfrm>
            <a:off x="523577" y="2561034"/>
            <a:ext cx="4667846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Predict personality traits from text using machine learning and NLP techniques.</a:t>
            </a:r>
            <a:endParaRPr b="0" i="0" sz="1200" u="none" cap="none" strike="noStrike"/>
          </a:p>
        </p:txBody>
      </p:sp>
      <p:sp>
        <p:nvSpPr>
          <p:cNvPr id="102" name="Google Shape;102;p24"/>
          <p:cNvSpPr/>
          <p:nvPr/>
        </p:nvSpPr>
        <p:spPr>
          <a:xfrm>
            <a:off x="523577" y="3208064"/>
            <a:ext cx="4667846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Leveraging the widely used Myers-Briggs Type Indicator for practical insights.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/>
          <p:nvPr/>
        </p:nvSpPr>
        <p:spPr>
          <a:xfrm>
            <a:off x="3952578" y="425861"/>
            <a:ext cx="3520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Introduction to MBTI</a:t>
            </a:r>
            <a:endParaRPr b="0" i="0" sz="2800" u="none" cap="none" strike="noStrike"/>
          </a:p>
        </p:txBody>
      </p:sp>
      <p:sp>
        <p:nvSpPr>
          <p:cNvPr id="110" name="Google Shape;110;p25"/>
          <p:cNvSpPr/>
          <p:nvPr/>
        </p:nvSpPr>
        <p:spPr>
          <a:xfrm>
            <a:off x="3952578" y="1621780"/>
            <a:ext cx="2259136" cy="1327026"/>
          </a:xfrm>
          <a:prstGeom prst="roundRect">
            <a:avLst>
              <a:gd fmla="val 1691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4102149" y="1771353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MBTI Overview</a:t>
            </a:r>
            <a:endParaRPr b="0" i="0" sz="1400" u="none" cap="none" strike="noStrike"/>
          </a:p>
        </p:txBody>
      </p:sp>
      <p:sp>
        <p:nvSpPr>
          <p:cNvPr id="112" name="Google Shape;112;p25"/>
          <p:cNvSpPr/>
          <p:nvPr/>
        </p:nvSpPr>
        <p:spPr>
          <a:xfrm>
            <a:off x="4102149" y="2081064"/>
            <a:ext cx="1959992" cy="71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Self-report tool identifying psychological preferences across four dichotomies.</a:t>
            </a:r>
            <a:endParaRPr b="0" i="0" sz="1200" u="none" cap="none" strike="noStrike"/>
          </a:p>
        </p:txBody>
      </p:sp>
      <p:sp>
        <p:nvSpPr>
          <p:cNvPr id="113" name="Google Shape;113;p25"/>
          <p:cNvSpPr/>
          <p:nvPr/>
        </p:nvSpPr>
        <p:spPr>
          <a:xfrm>
            <a:off x="6361286" y="1621780"/>
            <a:ext cx="2259136" cy="1327026"/>
          </a:xfrm>
          <a:prstGeom prst="roundRect">
            <a:avLst>
              <a:gd fmla="val 1691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6510858" y="1771353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16 Personality Types</a:t>
            </a:r>
            <a:endParaRPr b="0" i="0" sz="1400" u="none" cap="none" strike="noStrike"/>
          </a:p>
        </p:txBody>
      </p:sp>
      <p:sp>
        <p:nvSpPr>
          <p:cNvPr id="115" name="Google Shape;115;p25"/>
          <p:cNvSpPr/>
          <p:nvPr/>
        </p:nvSpPr>
        <p:spPr>
          <a:xfrm>
            <a:off x="6510858" y="2081064"/>
            <a:ext cx="1959992" cy="71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Examples include ISTJ, ENFP, each representing unique traits.</a:t>
            </a:r>
            <a:endParaRPr b="0" i="0" sz="1200" u="none" cap="none" strike="noStrike"/>
          </a:p>
        </p:txBody>
      </p:sp>
      <p:sp>
        <p:nvSpPr>
          <p:cNvPr id="116" name="Google Shape;116;p25"/>
          <p:cNvSpPr/>
          <p:nvPr/>
        </p:nvSpPr>
        <p:spPr>
          <a:xfrm>
            <a:off x="3952578" y="3098378"/>
            <a:ext cx="4667846" cy="1087636"/>
          </a:xfrm>
          <a:prstGeom prst="roundRect">
            <a:avLst>
              <a:gd fmla="val 20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4102149" y="3247951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Applications</a:t>
            </a:r>
            <a:endParaRPr b="0" i="0" sz="1400" u="none" cap="none" strike="noStrike"/>
          </a:p>
        </p:txBody>
      </p:sp>
      <p:sp>
        <p:nvSpPr>
          <p:cNvPr id="118" name="Google Shape;118;p25"/>
          <p:cNvSpPr/>
          <p:nvPr/>
        </p:nvSpPr>
        <p:spPr>
          <a:xfrm>
            <a:off x="4102149" y="3557662"/>
            <a:ext cx="4368701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Used in career counseling, team building, development, and 80% of Fortune 500 companies.</a:t>
            </a:r>
            <a:endParaRPr b="0" i="0" sz="1200" u="none" cap="none" strike="noStrike"/>
          </a:p>
        </p:txBody>
      </p:sp>
      <p:sp>
        <p:nvSpPr>
          <p:cNvPr id="119" name="Google Shape;119;p25"/>
          <p:cNvSpPr/>
          <p:nvPr/>
        </p:nvSpPr>
        <p:spPr>
          <a:xfrm>
            <a:off x="8056575" y="4872525"/>
            <a:ext cx="1087500" cy="270900"/>
          </a:xfrm>
          <a:prstGeom prst="rect">
            <a:avLst/>
          </a:prstGeom>
          <a:solidFill>
            <a:srgbClr val="FEF5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/>
          <p:nvPr/>
        </p:nvSpPr>
        <p:spPr>
          <a:xfrm>
            <a:off x="523578" y="469999"/>
            <a:ext cx="3520306" cy="4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The MBTI Dataset</a:t>
            </a:r>
            <a:endParaRPr b="0" i="0" sz="2800" u="none" cap="none" strike="noStrike"/>
          </a:p>
        </p:txBody>
      </p:sp>
      <p:sp>
        <p:nvSpPr>
          <p:cNvPr id="127" name="Google Shape;127;p26"/>
          <p:cNvSpPr/>
          <p:nvPr/>
        </p:nvSpPr>
        <p:spPr>
          <a:xfrm>
            <a:off x="523578" y="1134368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1009724" y="1185788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Source</a:t>
            </a:r>
            <a:endParaRPr b="0" i="0" sz="1400" u="none" cap="none" strike="noStrike"/>
          </a:p>
        </p:txBody>
      </p:sp>
      <p:sp>
        <p:nvSpPr>
          <p:cNvPr id="129" name="Google Shape;129;p26"/>
          <p:cNvSpPr/>
          <p:nvPr/>
        </p:nvSpPr>
        <p:spPr>
          <a:xfrm>
            <a:off x="1009724" y="1495499"/>
            <a:ext cx="4181698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Kaggle dataset: 8,600+ users, 50 recent posts each, from PersonalityCafe forum.</a:t>
            </a:r>
            <a:endParaRPr b="0" i="0" sz="1200" u="none" cap="none" strike="noStrike"/>
          </a:p>
        </p:txBody>
      </p:sp>
      <p:sp>
        <p:nvSpPr>
          <p:cNvPr id="130" name="Google Shape;130;p26"/>
          <p:cNvSpPr/>
          <p:nvPr/>
        </p:nvSpPr>
        <p:spPr>
          <a:xfrm>
            <a:off x="523578" y="2273499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1009724" y="2324919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Preprocessing</a:t>
            </a:r>
            <a:endParaRPr b="0" i="0" sz="1400" u="none" cap="none" strike="noStrike"/>
          </a:p>
        </p:txBody>
      </p:sp>
      <p:sp>
        <p:nvSpPr>
          <p:cNvPr id="132" name="Google Shape;132;p26"/>
          <p:cNvSpPr/>
          <p:nvPr/>
        </p:nvSpPr>
        <p:spPr>
          <a:xfrm>
            <a:off x="1009724" y="2634630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URLs and mentions removed for clean text suitable for analysis.</a:t>
            </a:r>
            <a:endParaRPr b="0" i="0" sz="1200" u="none" cap="none" strike="noStrike"/>
          </a:p>
        </p:txBody>
      </p:sp>
      <p:sp>
        <p:nvSpPr>
          <p:cNvPr id="133" name="Google Shape;133;p26"/>
          <p:cNvSpPr/>
          <p:nvPr/>
        </p:nvSpPr>
        <p:spPr>
          <a:xfrm>
            <a:off x="523578" y="3173239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1009724" y="3224659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Imbalance</a:t>
            </a:r>
            <a:endParaRPr b="0" i="0" sz="1400" u="none" cap="none" strike="noStrike"/>
          </a:p>
        </p:txBody>
      </p:sp>
      <p:sp>
        <p:nvSpPr>
          <p:cNvPr id="135" name="Google Shape;135;p26"/>
          <p:cNvSpPr/>
          <p:nvPr/>
        </p:nvSpPr>
        <p:spPr>
          <a:xfrm>
            <a:off x="1009724" y="3534371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Uneven representation across types; INFP notably abundant.</a:t>
            </a:r>
            <a:endParaRPr b="0" i="0" sz="1200" u="none" cap="none" strike="noStrike"/>
          </a:p>
        </p:txBody>
      </p:sp>
      <p:sp>
        <p:nvSpPr>
          <p:cNvPr id="136" name="Google Shape;136;p26"/>
          <p:cNvSpPr/>
          <p:nvPr/>
        </p:nvSpPr>
        <p:spPr>
          <a:xfrm>
            <a:off x="523578" y="4072979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1009724" y="4124399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Example</a:t>
            </a:r>
            <a:endParaRPr b="0" i="0" sz="1400" u="none" cap="none" strike="noStrike"/>
          </a:p>
        </p:txBody>
      </p:sp>
      <p:sp>
        <p:nvSpPr>
          <p:cNvPr id="138" name="Google Shape;138;p26"/>
          <p:cNvSpPr/>
          <p:nvPr/>
        </p:nvSpPr>
        <p:spPr>
          <a:xfrm>
            <a:off x="1009724" y="4434111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"I'm an INFP and I love rainy days..." demonstrating personal style.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406103" y="975167"/>
            <a:ext cx="53979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Methodology: Feature Extraction</a:t>
            </a:r>
            <a:endParaRPr b="0" i="0" sz="2800" u="none" cap="none" strike="noStrike"/>
          </a:p>
        </p:txBody>
      </p:sp>
      <p:sp>
        <p:nvSpPr>
          <p:cNvPr id="145" name="Google Shape;145;p27"/>
          <p:cNvSpPr/>
          <p:nvPr/>
        </p:nvSpPr>
        <p:spPr>
          <a:xfrm>
            <a:off x="523578" y="2367558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Text Preprocessing</a:t>
            </a:r>
            <a:endParaRPr b="0" i="0" sz="1400" u="none" cap="none" strike="noStrike"/>
          </a:p>
        </p:txBody>
      </p:sp>
      <p:sp>
        <p:nvSpPr>
          <p:cNvPr id="146" name="Google Shape;146;p27"/>
          <p:cNvSpPr/>
          <p:nvPr/>
        </p:nvSpPr>
        <p:spPr>
          <a:xfrm>
            <a:off x="523578" y="2737098"/>
            <a:ext cx="2455366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Tokenization, stemming, and stop word removal to refine input.</a:t>
            </a:r>
            <a:endParaRPr b="0" i="0" sz="1200" u="none" cap="none" strike="noStrike"/>
          </a:p>
        </p:txBody>
      </p:sp>
      <p:sp>
        <p:nvSpPr>
          <p:cNvPr id="147" name="Google Shape;147;p27"/>
          <p:cNvSpPr/>
          <p:nvPr/>
        </p:nvSpPr>
        <p:spPr>
          <a:xfrm>
            <a:off x="3348633" y="2367558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Vectorization</a:t>
            </a:r>
            <a:endParaRPr b="0" i="0" sz="1400" u="none" cap="none" strike="noStrike"/>
          </a:p>
        </p:txBody>
      </p:sp>
      <p:sp>
        <p:nvSpPr>
          <p:cNvPr id="148" name="Google Shape;148;p27"/>
          <p:cNvSpPr/>
          <p:nvPr/>
        </p:nvSpPr>
        <p:spPr>
          <a:xfrm>
            <a:off x="3348633" y="2737098"/>
            <a:ext cx="2455366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Using TF-IDF and word embeddings for rich text representation.</a:t>
            </a:r>
            <a:endParaRPr b="0" i="0" sz="1200" u="none" cap="none" strike="noStrike"/>
          </a:p>
        </p:txBody>
      </p:sp>
      <p:sp>
        <p:nvSpPr>
          <p:cNvPr id="149" name="Google Shape;149;p27"/>
          <p:cNvSpPr/>
          <p:nvPr/>
        </p:nvSpPr>
        <p:spPr>
          <a:xfrm>
            <a:off x="6173688" y="2367558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Context &amp; Sentiment</a:t>
            </a:r>
            <a:endParaRPr b="0" i="0" sz="1400" u="none" cap="none" strike="noStrike"/>
          </a:p>
        </p:txBody>
      </p:sp>
      <p:sp>
        <p:nvSpPr>
          <p:cNvPr id="150" name="Google Shape;150;p27"/>
          <p:cNvSpPr/>
          <p:nvPr/>
        </p:nvSpPr>
        <p:spPr>
          <a:xfrm>
            <a:off x="6173688" y="2737098"/>
            <a:ext cx="2455366" cy="71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N-grams capture word sequences; sentiment analysis reveals emotional tone.</a:t>
            </a:r>
            <a:endParaRPr b="0" i="0" sz="1200" u="none" cap="none" strike="noStrike"/>
          </a:p>
        </p:txBody>
      </p:sp>
      <p:sp>
        <p:nvSpPr>
          <p:cNvPr id="151" name="Google Shape;151;p27"/>
          <p:cNvSpPr/>
          <p:nvPr/>
        </p:nvSpPr>
        <p:spPr>
          <a:xfrm>
            <a:off x="8056575" y="4856875"/>
            <a:ext cx="1087500" cy="286500"/>
          </a:xfrm>
          <a:prstGeom prst="rect">
            <a:avLst/>
          </a:prstGeom>
          <a:solidFill>
            <a:srgbClr val="FEF5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481161" y="378024"/>
            <a:ext cx="4752678" cy="808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500"/>
              <a:buFont typeface="Lora"/>
              <a:buNone/>
            </a:pPr>
            <a:r>
              <a:rPr b="0" i="0" lang="en" sz="25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Methodology: Machine Learning Models</a:t>
            </a:r>
            <a:endParaRPr b="0" i="0" sz="2500" u="none" cap="none" strike="noStrike"/>
          </a:p>
        </p:txBody>
      </p:sp>
      <p:pic>
        <p:nvPicPr>
          <p:cNvPr descr="preencoded.png"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161" y="1416844"/>
            <a:ext cx="343644" cy="34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962248" y="1474366"/>
            <a:ext cx="988591" cy="20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Naive Bayes</a:t>
            </a:r>
            <a:endParaRPr b="0" i="0" sz="1300" u="none" cap="none" strike="noStrike"/>
          </a:p>
        </p:txBody>
      </p:sp>
      <p:sp>
        <p:nvSpPr>
          <p:cNvPr id="161" name="Google Shape;161;p28"/>
          <p:cNvSpPr/>
          <p:nvPr/>
        </p:nvSpPr>
        <p:spPr>
          <a:xfrm>
            <a:off x="962248" y="1758999"/>
            <a:ext cx="988591" cy="879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Fast and effective baseline for text classification.</a:t>
            </a:r>
            <a:endParaRPr b="0" i="0" sz="1100" u="none" cap="none" strike="noStrike"/>
          </a:p>
        </p:txBody>
      </p:sp>
      <p:pic>
        <p:nvPicPr>
          <p:cNvPr descr="preencoded.png" id="162" name="Google Shape;1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2661" y="1416844"/>
            <a:ext cx="343644" cy="34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2603748" y="1474366"/>
            <a:ext cx="988591" cy="606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Support Vector Machines</a:t>
            </a:r>
            <a:endParaRPr b="0" i="0" sz="1300" u="none" cap="none" strike="noStrike"/>
          </a:p>
        </p:txBody>
      </p:sp>
      <p:sp>
        <p:nvSpPr>
          <p:cNvPr id="164" name="Google Shape;164;p28"/>
          <p:cNvSpPr/>
          <p:nvPr/>
        </p:nvSpPr>
        <p:spPr>
          <a:xfrm>
            <a:off x="2603748" y="2163366"/>
            <a:ext cx="988591" cy="879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Handles high-dimensional data with strong accuracy.</a:t>
            </a:r>
            <a:endParaRPr b="0" i="0" sz="1100" u="none" cap="none" strike="noStrike"/>
          </a:p>
        </p:txBody>
      </p:sp>
      <p:pic>
        <p:nvPicPr>
          <p:cNvPr descr="preencoded.png" id="165" name="Google Shape;16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4161" y="1416844"/>
            <a:ext cx="343644" cy="34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4245248" y="1474366"/>
            <a:ext cx="988591" cy="40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Random Forest</a:t>
            </a:r>
            <a:endParaRPr b="0" i="0" sz="1300" u="none" cap="none" strike="noStrike"/>
          </a:p>
        </p:txBody>
      </p:sp>
      <p:sp>
        <p:nvSpPr>
          <p:cNvPr id="167" name="Google Shape;167;p28"/>
          <p:cNvSpPr/>
          <p:nvPr/>
        </p:nvSpPr>
        <p:spPr>
          <a:xfrm>
            <a:off x="4245248" y="1961182"/>
            <a:ext cx="988591" cy="879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Reduces overfitting using ensemble learning.</a:t>
            </a:r>
            <a:endParaRPr b="0" i="0" sz="1100" u="none" cap="none" strike="noStrike"/>
          </a:p>
        </p:txBody>
      </p:sp>
      <p:pic>
        <p:nvPicPr>
          <p:cNvPr descr="preencoded.png" id="168" name="Google Shape;16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161" y="3342233"/>
            <a:ext cx="343644" cy="34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962248" y="3399755"/>
            <a:ext cx="988591" cy="40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Neural Networks</a:t>
            </a:r>
            <a:endParaRPr b="0" i="0" sz="130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962248" y="3886572"/>
            <a:ext cx="988591" cy="879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Captures complex patterns via deep learning.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523578" y="684981"/>
            <a:ext cx="3520306" cy="4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Performance Metrics</a:t>
            </a:r>
            <a:endParaRPr b="0" i="0" sz="2800" u="none" cap="none" strike="noStrike"/>
          </a:p>
        </p:txBody>
      </p:sp>
      <p:sp>
        <p:nvSpPr>
          <p:cNvPr id="178" name="Google Shape;178;p29"/>
          <p:cNvSpPr/>
          <p:nvPr/>
        </p:nvSpPr>
        <p:spPr>
          <a:xfrm>
            <a:off x="523577" y="1349350"/>
            <a:ext cx="4667846" cy="3109094"/>
          </a:xfrm>
          <a:prstGeom prst="roundRect">
            <a:avLst>
              <a:gd fmla="val 72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528340" y="1354113"/>
            <a:ext cx="4658320" cy="6677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77912" y="1448619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i="0" sz="1200" u="none" cap="none" strike="noStrike"/>
          </a:p>
        </p:txBody>
      </p:sp>
      <p:sp>
        <p:nvSpPr>
          <p:cNvPr id="181" name="Google Shape;181;p29"/>
          <p:cNvSpPr/>
          <p:nvPr/>
        </p:nvSpPr>
        <p:spPr>
          <a:xfrm>
            <a:off x="3009454" y="1448619"/>
            <a:ext cx="2027634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Overall prediction correctness (e.g., 70%)</a:t>
            </a:r>
            <a:endParaRPr b="0" i="0" sz="1200" u="none" cap="none" strike="noStrike"/>
          </a:p>
        </p:txBody>
      </p:sp>
      <p:sp>
        <p:nvSpPr>
          <p:cNvPr id="182" name="Google Shape;182;p29"/>
          <p:cNvSpPr/>
          <p:nvPr/>
        </p:nvSpPr>
        <p:spPr>
          <a:xfrm>
            <a:off x="528340" y="2021904"/>
            <a:ext cx="4658320" cy="66779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677912" y="2116411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b="0" i="0" sz="1200" u="none" cap="none" strike="noStrike"/>
          </a:p>
        </p:txBody>
      </p:sp>
      <p:sp>
        <p:nvSpPr>
          <p:cNvPr id="184" name="Google Shape;184;p29"/>
          <p:cNvSpPr/>
          <p:nvPr/>
        </p:nvSpPr>
        <p:spPr>
          <a:xfrm>
            <a:off x="3009454" y="2116411"/>
            <a:ext cx="2027634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Avoids false positives (e.g., 80% for INFP)</a:t>
            </a:r>
            <a:endParaRPr b="0" i="0" sz="1200" u="none" cap="none" strike="noStrike"/>
          </a:p>
        </p:txBody>
      </p:sp>
      <p:sp>
        <p:nvSpPr>
          <p:cNvPr id="185" name="Google Shape;185;p29"/>
          <p:cNvSpPr/>
          <p:nvPr/>
        </p:nvSpPr>
        <p:spPr>
          <a:xfrm>
            <a:off x="528340" y="2689696"/>
            <a:ext cx="4658320" cy="6677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677912" y="2784202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b="0" i="0" sz="1200" u="none" cap="none" strike="noStrike"/>
          </a:p>
        </p:txBody>
      </p:sp>
      <p:sp>
        <p:nvSpPr>
          <p:cNvPr id="187" name="Google Shape;187;p29"/>
          <p:cNvSpPr/>
          <p:nvPr/>
        </p:nvSpPr>
        <p:spPr>
          <a:xfrm>
            <a:off x="3009454" y="2784202"/>
            <a:ext cx="2027634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Identifies all instances (e.g., 65% for ENTP)</a:t>
            </a:r>
            <a:endParaRPr b="0" i="0" sz="1200" u="none" cap="none" strike="noStrike"/>
          </a:p>
        </p:txBody>
      </p:sp>
      <p:sp>
        <p:nvSpPr>
          <p:cNvPr id="188" name="Google Shape;188;p29"/>
          <p:cNvSpPr/>
          <p:nvPr/>
        </p:nvSpPr>
        <p:spPr>
          <a:xfrm>
            <a:off x="528340" y="3357488"/>
            <a:ext cx="4658320" cy="42840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677912" y="3451994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F1-score</a:t>
            </a:r>
            <a:endParaRPr b="0" i="0" sz="1200" u="none" cap="none" strike="noStrike"/>
          </a:p>
        </p:txBody>
      </p:sp>
      <p:sp>
        <p:nvSpPr>
          <p:cNvPr id="190" name="Google Shape;190;p29"/>
          <p:cNvSpPr/>
          <p:nvPr/>
        </p:nvSpPr>
        <p:spPr>
          <a:xfrm>
            <a:off x="3009454" y="3451994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Balance of precision and recall</a:t>
            </a:r>
            <a:endParaRPr b="0" i="0" sz="1200" u="none" cap="none" strike="noStrike"/>
          </a:p>
        </p:txBody>
      </p:sp>
      <p:sp>
        <p:nvSpPr>
          <p:cNvPr id="191" name="Google Shape;191;p29"/>
          <p:cNvSpPr/>
          <p:nvPr/>
        </p:nvSpPr>
        <p:spPr>
          <a:xfrm>
            <a:off x="528340" y="3785890"/>
            <a:ext cx="4658320" cy="6677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677912" y="3880396"/>
            <a:ext cx="2027634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0" i="0" sz="1200" u="none" cap="none" strike="noStrike"/>
          </a:p>
        </p:txBody>
      </p:sp>
      <p:sp>
        <p:nvSpPr>
          <p:cNvPr id="193" name="Google Shape;193;p29"/>
          <p:cNvSpPr/>
          <p:nvPr/>
        </p:nvSpPr>
        <p:spPr>
          <a:xfrm>
            <a:off x="3009454" y="3880396"/>
            <a:ext cx="2027634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Visualizes classification errors and overlaps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523578" y="589657"/>
            <a:ext cx="3520306" cy="4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00"/>
              <a:buFont typeface="Lora"/>
              <a:buNone/>
            </a:pPr>
            <a:r>
              <a:rPr b="0" i="0" lang="en" sz="2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Results and Analysis</a:t>
            </a:r>
            <a:endParaRPr b="0" i="0" sz="2800" u="none" cap="none" strike="noStrike"/>
          </a:p>
        </p:txBody>
      </p:sp>
      <p:sp>
        <p:nvSpPr>
          <p:cNvPr id="201" name="Google Shape;201;p30"/>
          <p:cNvSpPr/>
          <p:nvPr/>
        </p:nvSpPr>
        <p:spPr>
          <a:xfrm>
            <a:off x="523578" y="1254026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1009724" y="1305446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Model Performance</a:t>
            </a:r>
            <a:endParaRPr b="0" i="0" sz="1400" u="none" cap="none" strike="noStrike"/>
          </a:p>
        </p:txBody>
      </p:sp>
      <p:sp>
        <p:nvSpPr>
          <p:cNvPr id="203" name="Google Shape;203;p30"/>
          <p:cNvSpPr/>
          <p:nvPr/>
        </p:nvSpPr>
        <p:spPr>
          <a:xfrm>
            <a:off x="1009724" y="1615158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SVM model led with 72% accuracy among tested algorithms.</a:t>
            </a:r>
            <a:endParaRPr b="0" i="0" sz="1200" u="none" cap="none" strike="noStrike"/>
          </a:p>
        </p:txBody>
      </p:sp>
      <p:sp>
        <p:nvSpPr>
          <p:cNvPr id="204" name="Google Shape;204;p30"/>
          <p:cNvSpPr/>
          <p:nvPr/>
        </p:nvSpPr>
        <p:spPr>
          <a:xfrm>
            <a:off x="523578" y="2153766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009724" y="2205186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Feature Insights</a:t>
            </a:r>
            <a:endParaRPr b="0" i="0" sz="1400" u="none" cap="none" strike="noStrike"/>
          </a:p>
        </p:txBody>
      </p:sp>
      <p:sp>
        <p:nvSpPr>
          <p:cNvPr id="206" name="Google Shape;206;p30"/>
          <p:cNvSpPr/>
          <p:nvPr/>
        </p:nvSpPr>
        <p:spPr>
          <a:xfrm>
            <a:off x="1009724" y="2514898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Key words like “creative” help identify specific personality types.</a:t>
            </a:r>
            <a:endParaRPr b="0" i="0" sz="1200" u="none" cap="none" strike="noStrike"/>
          </a:p>
        </p:txBody>
      </p:sp>
      <p:sp>
        <p:nvSpPr>
          <p:cNvPr id="207" name="Google Shape;207;p30"/>
          <p:cNvSpPr/>
          <p:nvPr/>
        </p:nvSpPr>
        <p:spPr>
          <a:xfrm>
            <a:off x="523578" y="3053507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1009724" y="3104927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Error Patterns</a:t>
            </a:r>
            <a:endParaRPr b="0" i="0" sz="1400" u="none" cap="none" strike="noStrike"/>
          </a:p>
        </p:txBody>
      </p:sp>
      <p:sp>
        <p:nvSpPr>
          <p:cNvPr id="209" name="Google Shape;209;p30"/>
          <p:cNvSpPr/>
          <p:nvPr/>
        </p:nvSpPr>
        <p:spPr>
          <a:xfrm>
            <a:off x="1009724" y="3414638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Mistakes often occur between similar types like INTJ and INFJ.</a:t>
            </a:r>
            <a:endParaRPr b="0" i="0" sz="1200" u="none" cap="none" strike="noStrike"/>
          </a:p>
        </p:txBody>
      </p:sp>
      <p:sp>
        <p:nvSpPr>
          <p:cNvPr id="210" name="Google Shape;210;p30"/>
          <p:cNvSpPr/>
          <p:nvPr/>
        </p:nvSpPr>
        <p:spPr>
          <a:xfrm>
            <a:off x="523578" y="3953247"/>
            <a:ext cx="336575" cy="336575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1009724" y="4004668"/>
            <a:ext cx="1794867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400"/>
              <a:buFont typeface="Lora"/>
              <a:buNone/>
            </a:pPr>
            <a:r>
              <a:rPr b="0" i="0" lang="en" sz="14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Addressing Imbalance</a:t>
            </a:r>
            <a:endParaRPr b="0" i="0" sz="1400" u="none" cap="none" strike="noStrike"/>
          </a:p>
        </p:txBody>
      </p:sp>
      <p:sp>
        <p:nvSpPr>
          <p:cNvPr id="212" name="Google Shape;212;p30"/>
          <p:cNvSpPr/>
          <p:nvPr/>
        </p:nvSpPr>
        <p:spPr>
          <a:xfrm>
            <a:off x="1009724" y="4314379"/>
            <a:ext cx="4181698" cy="2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Techniques like oversampling improve fairness and model bias.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482054" y="525810"/>
            <a:ext cx="4280074" cy="405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500"/>
              <a:buFont typeface="Lora"/>
              <a:buNone/>
            </a:pPr>
            <a:r>
              <a:rPr b="0" i="0" lang="en" sz="25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Applications and Conclusion</a:t>
            </a:r>
            <a:endParaRPr b="0" i="0" sz="2500" u="none" cap="none" strike="noStrike"/>
          </a:p>
        </p:txBody>
      </p:sp>
      <p:pic>
        <p:nvPicPr>
          <p:cNvPr descr="preencoded.png" id="220" name="Google Shape;2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054" y="1137419"/>
            <a:ext cx="688628" cy="8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1377256" y="1275085"/>
            <a:ext cx="2403128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Personalized Recommendations</a:t>
            </a:r>
            <a:endParaRPr b="0" i="0" sz="1300" u="none" cap="none" strike="noStrike"/>
          </a:p>
        </p:txBody>
      </p:sp>
      <p:sp>
        <p:nvSpPr>
          <p:cNvPr id="222" name="Google Shape;222;p31"/>
          <p:cNvSpPr/>
          <p:nvPr/>
        </p:nvSpPr>
        <p:spPr>
          <a:xfrm>
            <a:off x="1377256" y="1560239"/>
            <a:ext cx="3855690" cy="22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Tailor career, education, and relationship advice by personality.</a:t>
            </a:r>
            <a:endParaRPr b="0" i="0" sz="1100" u="none" cap="none" strike="noStrike"/>
          </a:p>
        </p:txBody>
      </p:sp>
      <p:pic>
        <p:nvPicPr>
          <p:cNvPr descr="preencoded.png" id="223" name="Google Shape;22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054" y="1963787"/>
            <a:ext cx="688628" cy="8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1377256" y="2101453"/>
            <a:ext cx="1620366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Targeted Marketing</a:t>
            </a:r>
            <a:endParaRPr b="0" i="0" sz="1300" u="none" cap="none" strike="noStrike"/>
          </a:p>
        </p:txBody>
      </p:sp>
      <p:sp>
        <p:nvSpPr>
          <p:cNvPr id="225" name="Google Shape;225;p31"/>
          <p:cNvSpPr/>
          <p:nvPr/>
        </p:nvSpPr>
        <p:spPr>
          <a:xfrm>
            <a:off x="1377256" y="2386608"/>
            <a:ext cx="3855690" cy="22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Customize messaging based on predicted personality types.</a:t>
            </a:r>
            <a:endParaRPr b="0" i="0" sz="1100" u="none" cap="none" strike="noStrike"/>
          </a:p>
        </p:txBody>
      </p:sp>
      <p:pic>
        <p:nvPicPr>
          <p:cNvPr descr="preencoded.png" id="226" name="Google Shape;22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54" y="2790155"/>
            <a:ext cx="688628" cy="8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/>
          <p:nvPr/>
        </p:nvSpPr>
        <p:spPr>
          <a:xfrm>
            <a:off x="1377256" y="2927821"/>
            <a:ext cx="1620366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Team Building</a:t>
            </a:r>
            <a:endParaRPr b="0" i="0" sz="1300" u="none" cap="none" strike="noStrike"/>
          </a:p>
        </p:txBody>
      </p:sp>
      <p:sp>
        <p:nvSpPr>
          <p:cNvPr id="228" name="Google Shape;228;p31"/>
          <p:cNvSpPr/>
          <p:nvPr/>
        </p:nvSpPr>
        <p:spPr>
          <a:xfrm>
            <a:off x="1377256" y="3212976"/>
            <a:ext cx="3855690" cy="22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Create balanced groups for optimal collaboration and productivity.</a:t>
            </a:r>
            <a:endParaRPr b="0" i="0" sz="1100" u="none" cap="none" strike="noStrike"/>
          </a:p>
        </p:txBody>
      </p:sp>
      <p:pic>
        <p:nvPicPr>
          <p:cNvPr descr="preencoded.png" id="229" name="Google Shape;22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054" y="3616524"/>
            <a:ext cx="688628" cy="10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1377256" y="3754189"/>
            <a:ext cx="1620366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00"/>
              <a:buFont typeface="Lora"/>
              <a:buNone/>
            </a:pPr>
            <a:r>
              <a:rPr b="0" i="0" lang="en" sz="13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Ethics &amp; Future</a:t>
            </a:r>
            <a:endParaRPr b="0" i="0" sz="1300" u="none" cap="none" strike="noStrike"/>
          </a:p>
        </p:txBody>
      </p:sp>
      <p:sp>
        <p:nvSpPr>
          <p:cNvPr id="231" name="Google Shape;231;p31"/>
          <p:cNvSpPr/>
          <p:nvPr/>
        </p:nvSpPr>
        <p:spPr>
          <a:xfrm>
            <a:off x="1377256" y="4039344"/>
            <a:ext cx="3855690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Avoid stereotypes, incorporate multimodal data like audio and images.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